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12/16/2021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12/16/2021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hilips.co.uk/c-m-pe/teeth-white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00D4F-3F27-4E18-9F49-0E332FAFF643}"/>
              </a:ext>
            </a:extLst>
          </p:cNvPr>
          <p:cNvSpPr>
            <a:spLocks noGrp="1"/>
          </p:cNvSpPr>
          <p:nvPr>
            <p:ph type="ctrTitle"/>
          </p:nvPr>
        </p:nvSpPr>
        <p:spPr>
          <a:xfrm>
            <a:off x="1069848" y="3429000"/>
            <a:ext cx="7315200" cy="1124711"/>
          </a:xfrm>
        </p:spPr>
        <p:txBody>
          <a:bodyPr/>
          <a:lstStyle/>
          <a:p>
            <a:r>
              <a:rPr lang="en-GB" dirty="0">
                <a:latin typeface="Verdana" panose="020B0604030504040204" pitchFamily="34" charset="0"/>
                <a:ea typeface="Verdana" panose="020B0604030504040204" pitchFamily="34" charset="0"/>
              </a:rPr>
              <a:t>Zoom Whitening </a:t>
            </a:r>
          </a:p>
        </p:txBody>
      </p:sp>
      <p:sp>
        <p:nvSpPr>
          <p:cNvPr id="3" name="Subtitle 2">
            <a:extLst>
              <a:ext uri="{FF2B5EF4-FFF2-40B4-BE49-F238E27FC236}">
                <a16:creationId xmlns:a16="http://schemas.microsoft.com/office/drawing/2014/main" id="{FAD8752C-998F-4292-AD88-2F046B888A7A}"/>
              </a:ext>
            </a:extLst>
          </p:cNvPr>
          <p:cNvSpPr>
            <a:spLocks noGrp="1"/>
          </p:cNvSpPr>
          <p:nvPr>
            <p:ph type="subTitle" idx="1"/>
          </p:nvPr>
        </p:nvSpPr>
        <p:spPr/>
        <p:txBody>
          <a:bodyPr>
            <a:normAutofit/>
          </a:bodyPr>
          <a:lstStyle/>
          <a:p>
            <a:pPr algn="ctr"/>
            <a:r>
              <a:rPr lang="en-GB" sz="3600" dirty="0"/>
              <a:t>A whiter smile at home!</a:t>
            </a:r>
          </a:p>
        </p:txBody>
      </p:sp>
      <p:pic>
        <p:nvPicPr>
          <p:cNvPr id="1028" name="Picture 4" descr="One Day Only Promotion for Zoom Teeth Whitening | 5 Dental Care">
            <a:extLst>
              <a:ext uri="{FF2B5EF4-FFF2-40B4-BE49-F238E27FC236}">
                <a16:creationId xmlns:a16="http://schemas.microsoft.com/office/drawing/2014/main" id="{2B43FC40-28DC-4611-B911-7252CC390B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4719" y="998289"/>
            <a:ext cx="5860147" cy="250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56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86682F-2C26-4B19-882E-237770AFCC2C}"/>
              </a:ext>
            </a:extLst>
          </p:cNvPr>
          <p:cNvSpPr>
            <a:spLocks noGrp="1"/>
          </p:cNvSpPr>
          <p:nvPr>
            <p:ph idx="1"/>
          </p:nvPr>
        </p:nvSpPr>
        <p:spPr>
          <a:xfrm>
            <a:off x="-318782" y="868680"/>
            <a:ext cx="3749880" cy="5120640"/>
          </a:xfrm>
        </p:spPr>
        <p:txBody>
          <a:bodyPr/>
          <a:lstStyle/>
          <a:p>
            <a:pPr algn="ctr"/>
            <a:r>
              <a:rPr lang="en-GB" b="1" i="0" dirty="0">
                <a:solidFill>
                  <a:srgbClr val="191919"/>
                </a:solidFill>
                <a:effectLst/>
                <a:latin typeface="Proxima Nova"/>
              </a:rPr>
              <a:t>Philips Zoom </a:t>
            </a:r>
            <a:r>
              <a:rPr lang="en-GB" b="1" i="0" dirty="0" err="1">
                <a:solidFill>
                  <a:srgbClr val="191919"/>
                </a:solidFill>
                <a:effectLst/>
                <a:latin typeface="Proxima Nova"/>
              </a:rPr>
              <a:t>DayWhite</a:t>
            </a:r>
            <a:r>
              <a:rPr lang="en-GB" b="1" i="0" dirty="0">
                <a:solidFill>
                  <a:srgbClr val="191919"/>
                </a:solidFill>
                <a:effectLst/>
                <a:latin typeface="Proxima Nova"/>
              </a:rPr>
              <a:t> Gentle 6% Hydrogen Peroxide + ACP</a:t>
            </a:r>
            <a:r>
              <a:rPr lang="en-GB" b="0" i="0" dirty="0">
                <a:solidFill>
                  <a:srgbClr val="191919"/>
                </a:solidFill>
                <a:effectLst/>
                <a:latin typeface="Proxima Nova"/>
              </a:rPr>
              <a:t>, get the healthier, brighter smile you want without the sensitivity you need. Optimum results within two weeks.</a:t>
            </a:r>
            <a:endParaRPr lang="en-GB" dirty="0"/>
          </a:p>
        </p:txBody>
      </p:sp>
      <p:pic>
        <p:nvPicPr>
          <p:cNvPr id="2056" name="Picture 8" descr="Are You a Candidate for Zoom Teeth Whitening | Dentist Plymouth, MI">
            <a:extLst>
              <a:ext uri="{FF2B5EF4-FFF2-40B4-BE49-F238E27FC236}">
                <a16:creationId xmlns:a16="http://schemas.microsoft.com/office/drawing/2014/main" id="{CB7FD408-D25C-43B6-958C-93AE10FE2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7710" y="1047750"/>
            <a:ext cx="6667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999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3B306-E3DE-4281-9166-94450E109D34}"/>
              </a:ext>
            </a:extLst>
          </p:cNvPr>
          <p:cNvSpPr>
            <a:spLocks noGrp="1"/>
          </p:cNvSpPr>
          <p:nvPr>
            <p:ph type="title"/>
          </p:nvPr>
        </p:nvSpPr>
        <p:spPr/>
        <p:txBody>
          <a:bodyPr>
            <a:normAutofit/>
          </a:bodyPr>
          <a:lstStyle/>
          <a:p>
            <a:pPr algn="ctr"/>
            <a:r>
              <a:rPr lang="en-GB" sz="4000" b="1" dirty="0">
                <a:solidFill>
                  <a:schemeClr val="tx1"/>
                </a:solidFill>
              </a:rPr>
              <a:t>Is it safe?</a:t>
            </a:r>
          </a:p>
        </p:txBody>
      </p:sp>
      <p:sp>
        <p:nvSpPr>
          <p:cNvPr id="3" name="Content Placeholder 2">
            <a:extLst>
              <a:ext uri="{FF2B5EF4-FFF2-40B4-BE49-F238E27FC236}">
                <a16:creationId xmlns:a16="http://schemas.microsoft.com/office/drawing/2014/main" id="{55CEF50E-A02D-48FC-B7E1-9633A75FA5F2}"/>
              </a:ext>
            </a:extLst>
          </p:cNvPr>
          <p:cNvSpPr>
            <a:spLocks noGrp="1"/>
          </p:cNvSpPr>
          <p:nvPr>
            <p:ph idx="1"/>
          </p:nvPr>
        </p:nvSpPr>
        <p:spPr/>
        <p:txBody>
          <a:bodyPr/>
          <a:lstStyle/>
          <a:p>
            <a:pPr algn="l" fontAlgn="base"/>
            <a:r>
              <a:rPr lang="en-GB" b="1" i="0" dirty="0">
                <a:solidFill>
                  <a:srgbClr val="3C3C3C"/>
                </a:solidFill>
                <a:effectLst/>
                <a:latin typeface="inherit"/>
              </a:rPr>
              <a:t>The safest way to whiten teeth is by using gel prescribed by a dental professional.</a:t>
            </a:r>
            <a:endParaRPr lang="en-GB" b="0" i="0" dirty="0">
              <a:solidFill>
                <a:srgbClr val="3C3C3C"/>
              </a:solidFill>
              <a:effectLst/>
              <a:latin typeface="tahoma" panose="020B0604030504040204" pitchFamily="34" charset="0"/>
            </a:endParaRPr>
          </a:p>
          <a:p>
            <a:pPr algn="l" fontAlgn="base"/>
            <a:r>
              <a:rPr lang="en-GB" b="0" i="0" dirty="0">
                <a:solidFill>
                  <a:srgbClr val="3C3C3C"/>
                </a:solidFill>
                <a:effectLst/>
                <a:latin typeface="inherit"/>
              </a:rPr>
              <a:t>Whitening products that you can buy outside of your dentist only contain 0.1% hydrogen peroxide and very little active ingredient to whiten your teeth.</a:t>
            </a:r>
            <a:endParaRPr lang="en-GB" b="0" i="0" dirty="0">
              <a:solidFill>
                <a:srgbClr val="3C3C3C"/>
              </a:solidFill>
              <a:effectLst/>
              <a:latin typeface="neuefrutigerworld_w02"/>
            </a:endParaRPr>
          </a:p>
          <a:p>
            <a:pPr algn="l" fontAlgn="base"/>
            <a:r>
              <a:rPr lang="en-GB" b="0" i="0" dirty="0">
                <a:solidFill>
                  <a:srgbClr val="3C3C3C"/>
                </a:solidFill>
                <a:effectLst/>
                <a:latin typeface="inherit"/>
              </a:rPr>
              <a:t>Some products don’t contain any whitening ingredients and contain harmful ingredients such as lemon juice, citric acid and bicarbonate soda to dissolve stains which can be damaging to teeth in the long term.</a:t>
            </a:r>
            <a:endParaRPr lang="en-GB" b="0" i="0" dirty="0">
              <a:solidFill>
                <a:srgbClr val="3C3C3C"/>
              </a:solidFill>
              <a:effectLst/>
              <a:latin typeface="neuefrutigerworld_w02"/>
            </a:endParaRPr>
          </a:p>
          <a:p>
            <a:pPr algn="l" fontAlgn="base"/>
            <a:r>
              <a:rPr lang="en-GB" b="0" i="0" dirty="0">
                <a:solidFill>
                  <a:srgbClr val="3C3C3C"/>
                </a:solidFill>
                <a:effectLst/>
                <a:latin typeface="inherit"/>
              </a:rPr>
              <a:t>Therefore, ask your dentist for Philips Zoom! today.</a:t>
            </a:r>
            <a:endParaRPr lang="en-GB" b="0" i="0" dirty="0">
              <a:solidFill>
                <a:srgbClr val="3C3C3C"/>
              </a:solidFill>
              <a:effectLst/>
              <a:latin typeface="neuefrutigerworld_w02"/>
            </a:endParaRPr>
          </a:p>
          <a:p>
            <a:endParaRPr lang="en-GB" dirty="0"/>
          </a:p>
        </p:txBody>
      </p:sp>
    </p:spTree>
    <p:extLst>
      <p:ext uri="{BB962C8B-B14F-4D97-AF65-F5344CB8AC3E}">
        <p14:creationId xmlns:p14="http://schemas.microsoft.com/office/powerpoint/2010/main" val="2694859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FFEDB-1A46-44A6-9ED1-25576BB12123}"/>
              </a:ext>
            </a:extLst>
          </p:cNvPr>
          <p:cNvSpPr>
            <a:spLocks noGrp="1"/>
          </p:cNvSpPr>
          <p:nvPr>
            <p:ph type="title"/>
          </p:nvPr>
        </p:nvSpPr>
        <p:spPr/>
        <p:txBody>
          <a:bodyPr/>
          <a:lstStyle/>
          <a:p>
            <a:r>
              <a:rPr lang="en-GB" b="1" dirty="0">
                <a:solidFill>
                  <a:schemeClr val="tx1"/>
                </a:solidFill>
              </a:rPr>
              <a:t>Is it harmful? </a:t>
            </a:r>
          </a:p>
        </p:txBody>
      </p:sp>
      <p:sp>
        <p:nvSpPr>
          <p:cNvPr id="3" name="Content Placeholder 2">
            <a:extLst>
              <a:ext uri="{FF2B5EF4-FFF2-40B4-BE49-F238E27FC236}">
                <a16:creationId xmlns:a16="http://schemas.microsoft.com/office/drawing/2014/main" id="{57AF374D-BFB2-4D07-A372-6F4535F2D08D}"/>
              </a:ext>
            </a:extLst>
          </p:cNvPr>
          <p:cNvSpPr>
            <a:spLocks noGrp="1"/>
          </p:cNvSpPr>
          <p:nvPr>
            <p:ph idx="1"/>
          </p:nvPr>
        </p:nvSpPr>
        <p:spPr>
          <a:xfrm>
            <a:off x="3869268" y="864108"/>
            <a:ext cx="7315200" cy="2650879"/>
          </a:xfrm>
        </p:spPr>
        <p:txBody>
          <a:bodyPr/>
          <a:lstStyle/>
          <a:p>
            <a:pPr algn="l" fontAlgn="base"/>
            <a:r>
              <a:rPr lang="en-GB" b="1" i="0" dirty="0">
                <a:solidFill>
                  <a:srgbClr val="3C3C3C"/>
                </a:solidFill>
                <a:effectLst/>
                <a:latin typeface="inherit"/>
              </a:rPr>
              <a:t>Hydrogen peroxide – why is this not harmful? </a:t>
            </a:r>
            <a:endParaRPr lang="en-GB" b="0" i="0" dirty="0">
              <a:solidFill>
                <a:srgbClr val="3C3C3C"/>
              </a:solidFill>
              <a:effectLst/>
              <a:latin typeface="neuefrutigerworld_w02"/>
            </a:endParaRPr>
          </a:p>
          <a:p>
            <a:pPr algn="l" fontAlgn="base"/>
            <a:r>
              <a:rPr lang="en-GB" b="0" i="0" dirty="0">
                <a:solidFill>
                  <a:srgbClr val="3C3C3C"/>
                </a:solidFill>
                <a:effectLst/>
                <a:latin typeface="inherit"/>
              </a:rPr>
              <a:t>Professional products contain safe levels of hydrogen peroxide which are more effective, gentle on enamel and custom made.</a:t>
            </a:r>
            <a:endParaRPr lang="en-GB" b="0" i="0" dirty="0">
              <a:solidFill>
                <a:srgbClr val="3C3C3C"/>
              </a:solidFill>
              <a:effectLst/>
              <a:latin typeface="neuefrutigerworld_w02"/>
            </a:endParaRPr>
          </a:p>
          <a:p>
            <a:pPr algn="l" fontAlgn="base"/>
            <a:r>
              <a:rPr lang="en-GB" b="1" i="0" dirty="0">
                <a:solidFill>
                  <a:schemeClr val="tx1"/>
                </a:solidFill>
                <a:effectLst/>
                <a:latin typeface="inherit"/>
              </a:rPr>
              <a:t>How does it work? </a:t>
            </a:r>
            <a:r>
              <a:rPr lang="en-GB" b="0" i="0" dirty="0">
                <a:solidFill>
                  <a:srgbClr val="3C3C3C"/>
                </a:solidFill>
                <a:effectLst/>
                <a:latin typeface="inherit"/>
              </a:rPr>
              <a:t>The tooth absorbs the hydrogen peroxide and breaks down the colour molecule to turn the tooth white from the inside as well as removing the stains from the outside.</a:t>
            </a:r>
            <a:endParaRPr lang="en-GB" b="0" i="0" dirty="0">
              <a:solidFill>
                <a:srgbClr val="3C3C3C"/>
              </a:solidFill>
              <a:effectLst/>
              <a:latin typeface="neuefrutigerworld_w02"/>
            </a:endParaRPr>
          </a:p>
          <a:p>
            <a:endParaRPr lang="en-GB" dirty="0"/>
          </a:p>
        </p:txBody>
      </p:sp>
      <p:pic>
        <p:nvPicPr>
          <p:cNvPr id="6146" name="Picture 2" descr="At home tooth whitening products actually worth buying. Which  concentration? Why?">
            <a:extLst>
              <a:ext uri="{FF2B5EF4-FFF2-40B4-BE49-F238E27FC236}">
                <a16:creationId xmlns:a16="http://schemas.microsoft.com/office/drawing/2014/main" id="{59D9541C-2C99-4FF4-B980-332260510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2334" y="3119657"/>
            <a:ext cx="5402510" cy="3038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27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883-A18D-46DD-B4C8-BF17CC7F3D24}"/>
              </a:ext>
            </a:extLst>
          </p:cNvPr>
          <p:cNvSpPr>
            <a:spLocks noGrp="1"/>
          </p:cNvSpPr>
          <p:nvPr>
            <p:ph type="title"/>
          </p:nvPr>
        </p:nvSpPr>
        <p:spPr/>
        <p:txBody>
          <a:bodyPr/>
          <a:lstStyle/>
          <a:p>
            <a:r>
              <a:rPr lang="en-GB" b="1" dirty="0">
                <a:solidFill>
                  <a:schemeClr val="tx1"/>
                </a:solidFill>
              </a:rPr>
              <a:t>Does it hurt?</a:t>
            </a:r>
          </a:p>
        </p:txBody>
      </p:sp>
      <p:sp>
        <p:nvSpPr>
          <p:cNvPr id="3" name="Content Placeholder 2">
            <a:extLst>
              <a:ext uri="{FF2B5EF4-FFF2-40B4-BE49-F238E27FC236}">
                <a16:creationId xmlns:a16="http://schemas.microsoft.com/office/drawing/2014/main" id="{D0BA77D4-11D4-4955-B0E1-FCE0CFB28C94}"/>
              </a:ext>
            </a:extLst>
          </p:cNvPr>
          <p:cNvSpPr>
            <a:spLocks noGrp="1"/>
          </p:cNvSpPr>
          <p:nvPr>
            <p:ph idx="1"/>
          </p:nvPr>
        </p:nvSpPr>
        <p:spPr/>
        <p:txBody>
          <a:bodyPr>
            <a:normAutofit/>
          </a:bodyPr>
          <a:lstStyle/>
          <a:p>
            <a:pPr algn="l" fontAlgn="base"/>
            <a:r>
              <a:rPr lang="en-GB" sz="2400" b="1" i="0" dirty="0">
                <a:solidFill>
                  <a:srgbClr val="3C3C3C"/>
                </a:solidFill>
                <a:effectLst/>
                <a:latin typeface="inherit"/>
              </a:rPr>
              <a:t>Will it hurt?  </a:t>
            </a:r>
            <a:endParaRPr lang="en-GB" sz="2400" b="0" i="0" dirty="0">
              <a:solidFill>
                <a:srgbClr val="3C3C3C"/>
              </a:solidFill>
              <a:effectLst/>
              <a:latin typeface="neuefrutigerworld_w02"/>
            </a:endParaRPr>
          </a:p>
          <a:p>
            <a:pPr algn="l" fontAlgn="base"/>
            <a:r>
              <a:rPr lang="en-GB" sz="2400" b="0" i="0" dirty="0">
                <a:solidFill>
                  <a:srgbClr val="323232"/>
                </a:solidFill>
                <a:effectLst/>
                <a:latin typeface="inherit"/>
              </a:rPr>
              <a:t>Some sensitivity is normal however this can be reduced dramatically with the addition of desensitizing agents. Zoom! take home gels have a unique desensitizer known as </a:t>
            </a:r>
            <a:r>
              <a:rPr lang="en-GB" sz="2400" b="0" i="0" u="sng" dirty="0">
                <a:solidFill>
                  <a:srgbClr val="0066A1"/>
                </a:solidFill>
                <a:effectLst/>
                <a:latin typeface="inherit"/>
                <a:hlinkClick r:id="rId2"/>
              </a:rPr>
              <a:t>ACP</a:t>
            </a:r>
            <a:r>
              <a:rPr lang="en-GB" sz="2400" b="0" i="0" dirty="0">
                <a:solidFill>
                  <a:srgbClr val="323232"/>
                </a:solidFill>
                <a:effectLst/>
                <a:latin typeface="inherit"/>
              </a:rPr>
              <a:t> that is shown to reduce sensitivity without compromising on result. </a:t>
            </a:r>
            <a:endParaRPr lang="en-GB" sz="2400" dirty="0"/>
          </a:p>
        </p:txBody>
      </p:sp>
    </p:spTree>
    <p:extLst>
      <p:ext uri="{BB962C8B-B14F-4D97-AF65-F5344CB8AC3E}">
        <p14:creationId xmlns:p14="http://schemas.microsoft.com/office/powerpoint/2010/main" val="2867560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98DF-81C2-4B2C-8B94-3645C95AAA84}"/>
              </a:ext>
            </a:extLst>
          </p:cNvPr>
          <p:cNvSpPr>
            <a:spLocks noGrp="1"/>
          </p:cNvSpPr>
          <p:nvPr>
            <p:ph type="title"/>
          </p:nvPr>
        </p:nvSpPr>
        <p:spPr/>
        <p:txBody>
          <a:bodyPr/>
          <a:lstStyle/>
          <a:p>
            <a:pPr algn="ctr"/>
            <a:r>
              <a:rPr lang="en-GB" b="1" dirty="0">
                <a:solidFill>
                  <a:schemeClr val="tx1"/>
                </a:solidFill>
              </a:rPr>
              <a:t>How does it work?</a:t>
            </a:r>
          </a:p>
        </p:txBody>
      </p:sp>
      <p:sp>
        <p:nvSpPr>
          <p:cNvPr id="3" name="Content Placeholder 2">
            <a:extLst>
              <a:ext uri="{FF2B5EF4-FFF2-40B4-BE49-F238E27FC236}">
                <a16:creationId xmlns:a16="http://schemas.microsoft.com/office/drawing/2014/main" id="{046AC82A-CFAB-4121-A773-1DBC3A9CF175}"/>
              </a:ext>
            </a:extLst>
          </p:cNvPr>
          <p:cNvSpPr>
            <a:spLocks noGrp="1"/>
          </p:cNvSpPr>
          <p:nvPr>
            <p:ph sz="half" idx="1"/>
          </p:nvPr>
        </p:nvSpPr>
        <p:spPr/>
        <p:txBody>
          <a:bodyPr>
            <a:normAutofit lnSpcReduction="10000"/>
          </a:bodyPr>
          <a:lstStyle/>
          <a:p>
            <a:pPr marL="457200" indent="-457200">
              <a:buFont typeface="+mj-lt"/>
              <a:buAutoNum type="arabicPeriod"/>
            </a:pPr>
            <a:br>
              <a:rPr lang="en-GB" b="1" i="0" dirty="0">
                <a:solidFill>
                  <a:srgbClr val="3C3C3C"/>
                </a:solidFill>
                <a:effectLst/>
                <a:latin typeface="neuefrutigerworld_w02"/>
              </a:rPr>
            </a:br>
            <a:r>
              <a:rPr lang="en-GB" b="1" i="0" dirty="0">
                <a:solidFill>
                  <a:srgbClr val="3C3C3C"/>
                </a:solidFill>
                <a:effectLst/>
                <a:latin typeface="neuefrutigerworld_w02"/>
              </a:rPr>
              <a:t>When you’re ready to whiten your teeth, brush well to remove plaque</a:t>
            </a:r>
          </a:p>
          <a:p>
            <a:pPr marL="457200" indent="-457200">
              <a:buFont typeface="+mj-lt"/>
              <a:buAutoNum type="arabicPeriod"/>
            </a:pPr>
            <a:r>
              <a:rPr lang="en-GB" b="1" dirty="0">
                <a:solidFill>
                  <a:srgbClr val="3C3C3C"/>
                </a:solidFill>
                <a:latin typeface="neuefrutigerworld_w02"/>
              </a:rPr>
              <a:t>Put a teardrop size of tooth whitening gel into each impression in your trays</a:t>
            </a:r>
          </a:p>
          <a:p>
            <a:pPr marL="457200" indent="-457200">
              <a:buFont typeface="+mj-lt"/>
              <a:buAutoNum type="arabicPeriod"/>
            </a:pPr>
            <a:r>
              <a:rPr lang="en-GB" b="1" dirty="0">
                <a:solidFill>
                  <a:srgbClr val="3C3C3C"/>
                </a:solidFill>
                <a:latin typeface="neuefrutigerworld_w02"/>
              </a:rPr>
              <a:t>Gently place the trays over your teeth</a:t>
            </a:r>
          </a:p>
          <a:p>
            <a:pPr marL="457200" indent="-457200">
              <a:buFont typeface="+mj-lt"/>
              <a:buAutoNum type="arabicPeriod"/>
            </a:pPr>
            <a:r>
              <a:rPr lang="en-GB" b="1" dirty="0">
                <a:solidFill>
                  <a:srgbClr val="3C3C3C"/>
                </a:solidFill>
                <a:latin typeface="neuefrutigerworld_w02"/>
              </a:rPr>
              <a:t>When the prescribed time for your formulation is up, take out your trays and give them a good clean with cold water</a:t>
            </a:r>
          </a:p>
          <a:p>
            <a:pPr marL="457200" indent="-457200">
              <a:buFont typeface="+mj-lt"/>
              <a:buAutoNum type="arabicPeriod"/>
            </a:pPr>
            <a:r>
              <a:rPr lang="en-GB" b="1" dirty="0">
                <a:solidFill>
                  <a:srgbClr val="3C3C3C"/>
                </a:solidFill>
                <a:latin typeface="neuefrutigerworld_w02"/>
              </a:rPr>
              <a:t>Brush your teeth and enjoy a whiter smile!</a:t>
            </a:r>
            <a:endParaRPr lang="en-GB" dirty="0"/>
          </a:p>
        </p:txBody>
      </p:sp>
      <p:pic>
        <p:nvPicPr>
          <p:cNvPr id="3074" name="Picture 2" descr="Sensitive teeth? Want a whiter smile? No problem">
            <a:extLst>
              <a:ext uri="{FF2B5EF4-FFF2-40B4-BE49-F238E27FC236}">
                <a16:creationId xmlns:a16="http://schemas.microsoft.com/office/drawing/2014/main" id="{92561C04-39EF-4DA2-8B99-E3FBE1C881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6247" y="583455"/>
            <a:ext cx="3626875" cy="31087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ensitive teeth? Want a whiter smile? No problem">
            <a:extLst>
              <a:ext uri="{FF2B5EF4-FFF2-40B4-BE49-F238E27FC236}">
                <a16:creationId xmlns:a16="http://schemas.microsoft.com/office/drawing/2014/main" id="{DED11DCF-5757-48F0-81FA-EB2E9F03F5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8986" y="3479064"/>
            <a:ext cx="3261395" cy="2795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834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386A6-99BE-456C-89D0-ED1E965844C6}"/>
              </a:ext>
            </a:extLst>
          </p:cNvPr>
          <p:cNvSpPr>
            <a:spLocks noGrp="1"/>
          </p:cNvSpPr>
          <p:nvPr>
            <p:ph type="title"/>
          </p:nvPr>
        </p:nvSpPr>
        <p:spPr>
          <a:xfrm>
            <a:off x="252919" y="1123837"/>
            <a:ext cx="2947482" cy="2567319"/>
          </a:xfrm>
        </p:spPr>
        <p:txBody>
          <a:bodyPr/>
          <a:lstStyle/>
          <a:p>
            <a:pPr algn="ctr"/>
            <a:r>
              <a:rPr lang="en-GB" b="1" dirty="0">
                <a:solidFill>
                  <a:schemeClr val="tx1"/>
                </a:solidFill>
              </a:rPr>
              <a:t>Zoom Day White Reviews</a:t>
            </a:r>
          </a:p>
        </p:txBody>
      </p:sp>
      <p:sp>
        <p:nvSpPr>
          <p:cNvPr id="3" name="Content Placeholder 2">
            <a:extLst>
              <a:ext uri="{FF2B5EF4-FFF2-40B4-BE49-F238E27FC236}">
                <a16:creationId xmlns:a16="http://schemas.microsoft.com/office/drawing/2014/main" id="{EB1F4513-5A29-46AB-ADDC-68616DAB8720}"/>
              </a:ext>
            </a:extLst>
          </p:cNvPr>
          <p:cNvSpPr>
            <a:spLocks noGrp="1"/>
          </p:cNvSpPr>
          <p:nvPr>
            <p:ph idx="1"/>
          </p:nvPr>
        </p:nvSpPr>
        <p:spPr/>
        <p:txBody>
          <a:bodyPr/>
          <a:lstStyle/>
          <a:p>
            <a:pPr algn="ctr"/>
            <a:r>
              <a:rPr lang="en-GB" b="1" u="sng" dirty="0">
                <a:solidFill>
                  <a:schemeClr val="tx1"/>
                </a:solidFill>
              </a:rPr>
              <a:t>Works every time!</a:t>
            </a:r>
          </a:p>
          <a:p>
            <a:pPr algn="ctr"/>
            <a:r>
              <a:rPr lang="en-GB" b="1" dirty="0">
                <a:solidFill>
                  <a:schemeClr val="tx1"/>
                </a:solidFill>
              </a:rPr>
              <a:t>I decided to get this done at this dentist for my birthday treat. Before the treatment my teeth were different shades however became white and shiny. I was told to use the home kit treatment to top up every few months, I thought it would be a pain to do however it is the complete opposite. The home kit is easy to use and you only leave it on for 2 hours max! I do get a little sensitivity however my dentist recommended I use my home kit every other day to stop sensitivity, which really works for me. The syringes are really easy to use. I recommend you brushing your teeth before use just to make sure you get the best results. The syringes have a good amount of gel in them as you use a small amount each use. I really recommend this product!! </a:t>
            </a:r>
          </a:p>
        </p:txBody>
      </p:sp>
      <p:pic>
        <p:nvPicPr>
          <p:cNvPr id="4100" name="Picture 4" descr="16,679 Five Stars Stock Photos, Pictures &amp;amp; Royalty-Free Images - iStock">
            <a:extLst>
              <a:ext uri="{FF2B5EF4-FFF2-40B4-BE49-F238E27FC236}">
                <a16:creationId xmlns:a16="http://schemas.microsoft.com/office/drawing/2014/main" id="{FB2ED09C-3F94-4206-8023-40E56DA1C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809" y="3852643"/>
            <a:ext cx="2721701" cy="1360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6180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2B25-49BC-4B6F-A36E-0B8900E1C209}"/>
              </a:ext>
            </a:extLst>
          </p:cNvPr>
          <p:cNvSpPr>
            <a:spLocks noGrp="1"/>
          </p:cNvSpPr>
          <p:nvPr>
            <p:ph type="ctrTitle"/>
          </p:nvPr>
        </p:nvSpPr>
        <p:spPr>
          <a:xfrm>
            <a:off x="1027903" y="805342"/>
            <a:ext cx="7315200" cy="938057"/>
          </a:xfrm>
        </p:spPr>
        <p:txBody>
          <a:bodyPr/>
          <a:lstStyle/>
          <a:p>
            <a:pPr algn="ctr"/>
            <a:r>
              <a:rPr lang="en-GB" b="1" u="sng" dirty="0">
                <a:solidFill>
                  <a:schemeClr val="tx1"/>
                </a:solidFill>
              </a:rPr>
              <a:t>Before and After</a:t>
            </a:r>
          </a:p>
        </p:txBody>
      </p:sp>
      <p:pic>
        <p:nvPicPr>
          <p:cNvPr id="5122" name="Picture 2">
            <a:extLst>
              <a:ext uri="{FF2B5EF4-FFF2-40B4-BE49-F238E27FC236}">
                <a16:creationId xmlns:a16="http://schemas.microsoft.com/office/drawing/2014/main" id="{6F73ACCF-0E7F-4A00-AA4C-8C8858E5C3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37" y="2365697"/>
            <a:ext cx="8491932" cy="2650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15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E2FF-CC33-4CC0-970C-65AE21F57E8B}"/>
              </a:ext>
            </a:extLst>
          </p:cNvPr>
          <p:cNvSpPr>
            <a:spLocks noGrp="1"/>
          </p:cNvSpPr>
          <p:nvPr>
            <p:ph type="title"/>
          </p:nvPr>
        </p:nvSpPr>
        <p:spPr>
          <a:xfrm>
            <a:off x="-100080" y="1702965"/>
            <a:ext cx="3581511" cy="3328919"/>
          </a:xfrm>
        </p:spPr>
        <p:txBody>
          <a:bodyPr>
            <a:normAutofit/>
          </a:bodyPr>
          <a:lstStyle/>
          <a:p>
            <a:pPr algn="ctr"/>
            <a:r>
              <a:rPr lang="en-GB" dirty="0">
                <a:solidFill>
                  <a:schemeClr val="tx1"/>
                </a:solidFill>
              </a:rPr>
              <a:t>How you can get Phillips Zoom?</a:t>
            </a:r>
          </a:p>
        </p:txBody>
      </p:sp>
      <p:sp>
        <p:nvSpPr>
          <p:cNvPr id="3" name="Text Placeholder 2">
            <a:extLst>
              <a:ext uri="{FF2B5EF4-FFF2-40B4-BE49-F238E27FC236}">
                <a16:creationId xmlns:a16="http://schemas.microsoft.com/office/drawing/2014/main" id="{3E02C7CA-A0DE-4C3A-AF3C-3309DDDE442B}"/>
              </a:ext>
            </a:extLst>
          </p:cNvPr>
          <p:cNvSpPr>
            <a:spLocks noGrp="1"/>
          </p:cNvSpPr>
          <p:nvPr>
            <p:ph type="body" idx="1"/>
          </p:nvPr>
        </p:nvSpPr>
        <p:spPr>
          <a:xfrm>
            <a:off x="3869422" y="788565"/>
            <a:ext cx="7315200" cy="5125674"/>
          </a:xfrm>
        </p:spPr>
        <p:txBody>
          <a:bodyPr>
            <a:normAutofit/>
          </a:bodyPr>
          <a:lstStyle/>
          <a:p>
            <a:pPr marL="457200" indent="-457200">
              <a:buFont typeface="+mj-lt"/>
              <a:buAutoNum type="arabicPeriod"/>
            </a:pPr>
            <a:r>
              <a:rPr lang="en-GB" sz="2400" b="1" i="0" dirty="0">
                <a:solidFill>
                  <a:schemeClr val="tx1"/>
                </a:solidFill>
                <a:effectLst/>
                <a:latin typeface="inherit"/>
              </a:rPr>
              <a:t>Let our receptionist know to book in a consultation!</a:t>
            </a:r>
          </a:p>
          <a:p>
            <a:pPr marL="457200" indent="-457200">
              <a:buFont typeface="+mj-lt"/>
              <a:buAutoNum type="arabicPeriod"/>
            </a:pPr>
            <a:r>
              <a:rPr lang="en-GB" sz="2400" b="1" i="0" dirty="0">
                <a:solidFill>
                  <a:schemeClr val="tx1"/>
                </a:solidFill>
                <a:effectLst/>
                <a:latin typeface="inherit"/>
              </a:rPr>
              <a:t>A check up is required before whitening in order to get the best results. Book a whitening consultation and get the go ahead from your trusted professional.</a:t>
            </a:r>
          </a:p>
          <a:p>
            <a:pPr marL="457200" indent="-457200">
              <a:buFont typeface="+mj-lt"/>
              <a:buAutoNum type="arabicPeriod"/>
            </a:pPr>
            <a:r>
              <a:rPr lang="en-GB" sz="2400" b="1" i="0" dirty="0">
                <a:solidFill>
                  <a:schemeClr val="tx1"/>
                </a:solidFill>
                <a:effectLst/>
                <a:latin typeface="inherit"/>
              </a:rPr>
              <a:t>The dentist will take moulds and make whitening trays to fit your teeth perfectly.</a:t>
            </a:r>
          </a:p>
          <a:p>
            <a:pPr marL="457200" indent="-457200">
              <a:buFont typeface="+mj-lt"/>
              <a:buAutoNum type="arabicPeriod"/>
            </a:pPr>
            <a:r>
              <a:rPr lang="en-GB" sz="2400" b="1" i="0" dirty="0">
                <a:solidFill>
                  <a:schemeClr val="tx1"/>
                </a:solidFill>
                <a:effectLst/>
                <a:latin typeface="inherit"/>
              </a:rPr>
              <a:t>Come and collect your trays at a later date, the dentist will make sure you are happy with how the trays fit and you know how to use them.</a:t>
            </a:r>
          </a:p>
          <a:p>
            <a:pPr marL="457200" indent="-457200">
              <a:buFont typeface="+mj-lt"/>
              <a:buAutoNum type="arabicPeriod"/>
            </a:pPr>
            <a:r>
              <a:rPr lang="en-GB" sz="2400" b="1" i="0" dirty="0">
                <a:solidFill>
                  <a:schemeClr val="tx1"/>
                </a:solidFill>
                <a:effectLst/>
                <a:latin typeface="neuefrutigerworld_w02"/>
              </a:rPr>
              <a:t>Your at home whitening kit is now ready to use! Follow the instructions provided using the gels for two weeks and you’ll see a whiter smile from just 3 days!</a:t>
            </a:r>
            <a:endParaRPr lang="en-GB" sz="2400" dirty="0">
              <a:solidFill>
                <a:schemeClr val="tx1"/>
              </a:solidFill>
            </a:endParaRPr>
          </a:p>
        </p:txBody>
      </p:sp>
    </p:spTree>
    <p:extLst>
      <p:ext uri="{BB962C8B-B14F-4D97-AF65-F5344CB8AC3E}">
        <p14:creationId xmlns:p14="http://schemas.microsoft.com/office/powerpoint/2010/main" val="428766067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172</TotalTime>
  <Words>611</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Corbel</vt:lpstr>
      <vt:lpstr>inherit</vt:lpstr>
      <vt:lpstr>neuefrutigerworld_w02</vt:lpstr>
      <vt:lpstr>Proxima Nova</vt:lpstr>
      <vt:lpstr>tahoma</vt:lpstr>
      <vt:lpstr>Verdana</vt:lpstr>
      <vt:lpstr>Wingdings 2</vt:lpstr>
      <vt:lpstr>Frame</vt:lpstr>
      <vt:lpstr>Zoom Whitening </vt:lpstr>
      <vt:lpstr>PowerPoint Presentation</vt:lpstr>
      <vt:lpstr>Is it safe?</vt:lpstr>
      <vt:lpstr>Is it harmful? </vt:lpstr>
      <vt:lpstr>Does it hurt?</vt:lpstr>
      <vt:lpstr>How does it work?</vt:lpstr>
      <vt:lpstr>Zoom Day White Reviews</vt:lpstr>
      <vt:lpstr>Before and After</vt:lpstr>
      <vt:lpstr>How you can get Phillips Zoom?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Zoom Whitening </dc:title>
  <dc:creator>user</dc:creator>
  <cp:lastModifiedBy>user</cp:lastModifiedBy>
  <cp:revision>1</cp:revision>
  <dcterms:created xsi:type="dcterms:W3CDTF">2021-10-19T07:20:11Z</dcterms:created>
  <dcterms:modified xsi:type="dcterms:W3CDTF">2021-12-16T15:06:56Z</dcterms:modified>
</cp:coreProperties>
</file>